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74" r:id="rId3"/>
    <p:sldId id="270" r:id="rId4"/>
    <p:sldId id="258" r:id="rId5"/>
    <p:sldId id="272" r:id="rId6"/>
    <p:sldId id="271" r:id="rId7"/>
    <p:sldId id="273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76" r:id="rId17"/>
    <p:sldId id="275" r:id="rId18"/>
    <p:sldId id="268" r:id="rId19"/>
  </p:sldIdLst>
  <p:sldSz cx="9144000" cy="6858000" type="screen4x3"/>
  <p:notesSz cx="7077075" cy="93630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00"/>
    <a:srgbClr val="E3DE00"/>
    <a:srgbClr val="FFFF00"/>
    <a:srgbClr val="0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13" autoAdjust="0"/>
    <p:restoredTop sz="94660"/>
  </p:normalViewPr>
  <p:slideViewPr>
    <p:cSldViewPr>
      <p:cViewPr varScale="1">
        <p:scale>
          <a:sx n="92" d="100"/>
          <a:sy n="92" d="100"/>
        </p:scale>
        <p:origin x="72" y="13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73" d="100"/>
          <a:sy n="73" d="100"/>
        </p:scale>
        <p:origin x="2692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66733" cy="469780"/>
          </a:xfrm>
          <a:prstGeom prst="rect">
            <a:avLst/>
          </a:prstGeom>
        </p:spPr>
        <p:txBody>
          <a:bodyPr vert="horz" lIns="93936" tIns="46968" rIns="93936" bIns="46968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08705" y="0"/>
            <a:ext cx="3066733" cy="469780"/>
          </a:xfrm>
          <a:prstGeom prst="rect">
            <a:avLst/>
          </a:prstGeom>
        </p:spPr>
        <p:txBody>
          <a:bodyPr vert="horz" lIns="93936" tIns="46968" rIns="93936" bIns="46968" rtlCol="0"/>
          <a:lstStyle>
            <a:lvl1pPr algn="r">
              <a:defRPr sz="1200"/>
            </a:lvl1pPr>
          </a:lstStyle>
          <a:p>
            <a:fld id="{17D68DE4-C6EF-40FA-A720-0DC7422D6267}" type="datetimeFigureOut">
              <a:rPr lang="en-US" smtClean="0"/>
              <a:t>5/21/2018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31925" y="1169988"/>
            <a:ext cx="4213225" cy="31607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936" tIns="46968" rIns="93936" bIns="46968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7708" y="4505980"/>
            <a:ext cx="5661660" cy="3686711"/>
          </a:xfrm>
          <a:prstGeom prst="rect">
            <a:avLst/>
          </a:prstGeom>
        </p:spPr>
        <p:txBody>
          <a:bodyPr vert="horz" lIns="93936" tIns="46968" rIns="93936" bIns="46968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93297"/>
            <a:ext cx="3066733" cy="469779"/>
          </a:xfrm>
          <a:prstGeom prst="rect">
            <a:avLst/>
          </a:prstGeom>
        </p:spPr>
        <p:txBody>
          <a:bodyPr vert="horz" lIns="93936" tIns="46968" rIns="93936" bIns="46968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08705" y="8893297"/>
            <a:ext cx="3066733" cy="469779"/>
          </a:xfrm>
          <a:prstGeom prst="rect">
            <a:avLst/>
          </a:prstGeom>
        </p:spPr>
        <p:txBody>
          <a:bodyPr vert="horz" lIns="93936" tIns="46968" rIns="93936" bIns="46968" rtlCol="0" anchor="b"/>
          <a:lstStyle>
            <a:lvl1pPr algn="r">
              <a:defRPr sz="1200"/>
            </a:lvl1pPr>
          </a:lstStyle>
          <a:p>
            <a:fld id="{53BB8107-3BEA-4A3E-B8DC-1BE19D8335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1205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BB8107-3BEA-4A3E-B8DC-1BE19D83350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2991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BB8107-3BEA-4A3E-B8DC-1BE19D83350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6102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BB8107-3BEA-4A3E-B8DC-1BE19D83350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9826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BB8107-3BEA-4A3E-B8DC-1BE19D83350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5959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BB8107-3BEA-4A3E-B8DC-1BE19D83350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9006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BB8107-3BEA-4A3E-B8DC-1BE19D83350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51839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BB8107-3BEA-4A3E-B8DC-1BE19D83350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8717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BB8107-3BEA-4A3E-B8DC-1BE19D83350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4750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BB8107-3BEA-4A3E-B8DC-1BE19D83350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7987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BB8107-3BEA-4A3E-B8DC-1BE19D83350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0583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BB8107-3BEA-4A3E-B8DC-1BE19D83350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9609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BB8107-3BEA-4A3E-B8DC-1BE19D83350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8297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BB8107-3BEA-4A3E-B8DC-1BE19D83350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0961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BB8107-3BEA-4A3E-B8DC-1BE19D83350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6662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BB8107-3BEA-4A3E-B8DC-1BE19D83350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1233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BB8107-3BEA-4A3E-B8DC-1BE19D83350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9703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BB8107-3BEA-4A3E-B8DC-1BE19D83350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1712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085E9-07D3-4ABC-94C4-8EB52CA1FCB0}" type="datetimeFigureOut">
              <a:rPr lang="en-US" smtClean="0"/>
              <a:t>5/21/2018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C850E-0E6F-4E9B-98D2-E60920C422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6891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085E9-07D3-4ABC-94C4-8EB52CA1FCB0}" type="datetimeFigureOut">
              <a:rPr lang="en-US" smtClean="0"/>
              <a:t>5/21/2018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C850E-0E6F-4E9B-98D2-E60920C422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616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085E9-07D3-4ABC-94C4-8EB52CA1FCB0}" type="datetimeFigureOut">
              <a:rPr lang="en-US" smtClean="0"/>
              <a:t>5/21/2018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C850E-0E6F-4E9B-98D2-E60920C422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2912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085E9-07D3-4ABC-94C4-8EB52CA1FCB0}" type="datetimeFigureOut">
              <a:rPr lang="en-US" smtClean="0"/>
              <a:t>5/21/2018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C850E-0E6F-4E9B-98D2-E60920C422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61850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085E9-07D3-4ABC-94C4-8EB52CA1FCB0}" type="datetimeFigureOut">
              <a:rPr lang="en-US" smtClean="0"/>
              <a:t>5/21/2018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C850E-0E6F-4E9B-98D2-E60920C422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6544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085E9-07D3-4ABC-94C4-8EB52CA1FCB0}" type="datetimeFigureOut">
              <a:rPr lang="en-US" smtClean="0"/>
              <a:t>5/21/2018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C850E-0E6F-4E9B-98D2-E60920C422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3029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085E9-07D3-4ABC-94C4-8EB52CA1FCB0}" type="datetimeFigureOut">
              <a:rPr lang="en-US" smtClean="0"/>
              <a:t>5/21/2018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C850E-0E6F-4E9B-98D2-E60920C422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3794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085E9-07D3-4ABC-94C4-8EB52CA1FCB0}" type="datetimeFigureOut">
              <a:rPr lang="en-US" smtClean="0"/>
              <a:t>5/21/2018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C850E-0E6F-4E9B-98D2-E60920C422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8676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085E9-07D3-4ABC-94C4-8EB52CA1FCB0}" type="datetimeFigureOut">
              <a:rPr lang="en-US" smtClean="0"/>
              <a:t>5/21/2018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C850E-0E6F-4E9B-98D2-E60920C422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9581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085E9-07D3-4ABC-94C4-8EB52CA1FCB0}" type="datetimeFigureOut">
              <a:rPr lang="en-US" smtClean="0"/>
              <a:t>5/21/2018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C850E-0E6F-4E9B-98D2-E60920C422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9761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085E9-07D3-4ABC-94C4-8EB52CA1FCB0}" type="datetimeFigureOut">
              <a:rPr lang="en-US" smtClean="0"/>
              <a:t>5/21/2018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C850E-0E6F-4E9B-98D2-E60920C422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0639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4085E9-07D3-4ABC-94C4-8EB52CA1FCB0}" type="datetimeFigureOut">
              <a:rPr lang="en-US" smtClean="0"/>
              <a:t>5/21/2018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3C850E-0E6F-4E9B-98D2-E60920C422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0491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Rockwell Extra Bold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Rockwell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Rockwell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Rockwell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Rockwell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Rockwell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32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Image may contain: 9 people, people smiling, people standing and outdoor">
            <a:extLst>
              <a:ext uri="{FF2B5EF4-FFF2-40B4-BE49-F238E27FC236}">
                <a16:creationId xmlns:a16="http://schemas.microsoft.com/office/drawing/2014/main" id="{01F5AAAE-FE3C-475F-A095-E7811EE99E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2719"/>
            <a:ext cx="9144000" cy="6532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E72D01-D50C-4407-867C-2B80B893C458}"/>
              </a:ext>
            </a:extLst>
          </p:cNvPr>
          <p:cNvSpPr txBox="1"/>
          <p:nvPr/>
        </p:nvSpPr>
        <p:spPr>
          <a:xfrm rot="259615">
            <a:off x="612524" y="5325648"/>
            <a:ext cx="81330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006600"/>
                </a:solidFill>
                <a:latin typeface="Rockwell Extra Bold" panose="02060903040505020403" pitchFamily="18" charset="0"/>
              </a:rPr>
              <a:t>The “Pickle”   Project</a:t>
            </a:r>
          </a:p>
        </p:txBody>
      </p:sp>
    </p:spTree>
    <p:extLst>
      <p:ext uri="{BB962C8B-B14F-4D97-AF65-F5344CB8AC3E}">
        <p14:creationId xmlns:p14="http://schemas.microsoft.com/office/powerpoint/2010/main" val="12455021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C2DCF5"/>
              </a:clrFrom>
              <a:clrTo>
                <a:srgbClr val="C2DCF5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37" y="2303573"/>
            <a:ext cx="5167313" cy="423594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533400"/>
            <a:ext cx="3581400" cy="1143000"/>
          </a:xfrm>
        </p:spPr>
        <p:txBody>
          <a:bodyPr/>
          <a:lstStyle/>
          <a:p>
            <a:r>
              <a:rPr lang="en-US" sz="4000" dirty="0"/>
              <a:t>Trombone Cart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C2DCF5"/>
              </a:clrFrom>
              <a:clrTo>
                <a:srgbClr val="C2DCF5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7313" y="92386"/>
            <a:ext cx="3657600" cy="39300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C2DCF5"/>
              </a:clrFrom>
              <a:clrTo>
                <a:srgbClr val="C2DCF5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9526" y="3886200"/>
            <a:ext cx="2753174" cy="2800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493521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C2DCF5"/>
              </a:clrFrom>
              <a:clrTo>
                <a:srgbClr val="C2DCF5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6351" y="3886199"/>
            <a:ext cx="3800475" cy="269236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C2DCF5"/>
              </a:clrFrom>
              <a:clrTo>
                <a:srgbClr val="C2DCF5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876" y="1207879"/>
            <a:ext cx="3246446" cy="312556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5029200" cy="1143000"/>
          </a:xfrm>
        </p:spPr>
        <p:txBody>
          <a:bodyPr/>
          <a:lstStyle/>
          <a:p>
            <a:r>
              <a:rPr lang="en-US" dirty="0" err="1"/>
              <a:t>Mellophone</a:t>
            </a:r>
            <a:r>
              <a:rPr lang="en-US" dirty="0"/>
              <a:t> Cart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C2DCF5"/>
              </a:clrFrom>
              <a:clrTo>
                <a:srgbClr val="C2DCF5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4786" y="-46716"/>
            <a:ext cx="3121114" cy="30498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C2DCF5"/>
              </a:clrFrom>
              <a:clrTo>
                <a:srgbClr val="C2DCF5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8597" y="1269007"/>
            <a:ext cx="3002203" cy="3068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C2DCF5"/>
              </a:clrFrom>
              <a:clrTo>
                <a:srgbClr val="C2DCF5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4350402"/>
            <a:ext cx="3020903" cy="23570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749605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14800" y="274638"/>
            <a:ext cx="4572000" cy="1143000"/>
          </a:xfrm>
        </p:spPr>
        <p:txBody>
          <a:bodyPr/>
          <a:lstStyle/>
          <a:p>
            <a:r>
              <a:rPr lang="en-US" dirty="0" err="1"/>
              <a:t>Mellophone</a:t>
            </a:r>
            <a:r>
              <a:rPr lang="en-US" dirty="0"/>
              <a:t> Side Cart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C2DCF5"/>
              </a:clrFrom>
              <a:clrTo>
                <a:srgbClr val="C2DCF5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58" y="105397"/>
            <a:ext cx="3251114" cy="3863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C2DCF5"/>
              </a:clrFrom>
              <a:clrTo>
                <a:srgbClr val="C2DCF5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907" y="2667000"/>
            <a:ext cx="3783130" cy="441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C2DCF5"/>
              </a:clrFrom>
              <a:clrTo>
                <a:srgbClr val="C2DCF5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1730840"/>
            <a:ext cx="4002248" cy="447529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069265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3962399" cy="1143000"/>
          </a:xfrm>
        </p:spPr>
        <p:txBody>
          <a:bodyPr/>
          <a:lstStyle/>
          <a:p>
            <a:r>
              <a:rPr lang="en-US" dirty="0"/>
              <a:t>Euphonium Cart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C2DCF5"/>
              </a:clrFrom>
              <a:clrTo>
                <a:srgbClr val="C2DCF5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599" y="137044"/>
            <a:ext cx="3310524" cy="37861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C2DCF5"/>
              </a:clrFrom>
              <a:clrTo>
                <a:srgbClr val="C2DCF5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3048000"/>
            <a:ext cx="3126827" cy="36943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C2DCF5"/>
              </a:clrFrom>
              <a:clrTo>
                <a:srgbClr val="C2DCF5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794" y="1534012"/>
            <a:ext cx="4219805" cy="490226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031889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Tenor Saxophone Cart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C2DCF5"/>
              </a:clrFrom>
              <a:clrTo>
                <a:srgbClr val="C2DCF5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24000"/>
            <a:ext cx="4800600" cy="47705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C2DCF5"/>
              </a:clrFrom>
              <a:clrTo>
                <a:srgbClr val="C2DCF5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1868790"/>
            <a:ext cx="4241605" cy="408093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275171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228600"/>
            <a:ext cx="4114800" cy="1143000"/>
          </a:xfrm>
        </p:spPr>
        <p:txBody>
          <a:bodyPr/>
          <a:lstStyle/>
          <a:p>
            <a:r>
              <a:rPr lang="en-US" dirty="0"/>
              <a:t>Baritone Saxophone Cart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C2DCF5"/>
              </a:clrFrom>
              <a:clrTo>
                <a:srgbClr val="C2DCF5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32392"/>
            <a:ext cx="4343400" cy="567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C2DCF5"/>
              </a:clrFrom>
              <a:clrTo>
                <a:srgbClr val="C2DCF5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228600"/>
            <a:ext cx="2673713" cy="335455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7CDD0B87-C632-471A-8572-4BA1146D7D81}"/>
              </a:ext>
            </a:extLst>
          </p:cNvPr>
          <p:cNvGrpSpPr/>
          <p:nvPr/>
        </p:nvGrpSpPr>
        <p:grpSpPr>
          <a:xfrm>
            <a:off x="6096000" y="3200400"/>
            <a:ext cx="2844480" cy="3276600"/>
            <a:chOff x="6096000" y="3200400"/>
            <a:chExt cx="2844480" cy="327660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7174A823-CA17-4CED-B5BC-0A9202F63CC6}"/>
                </a:ext>
              </a:extLst>
            </p:cNvPr>
            <p:cNvSpPr/>
            <p:nvPr/>
          </p:nvSpPr>
          <p:spPr>
            <a:xfrm>
              <a:off x="6096000" y="3200400"/>
              <a:ext cx="2844480" cy="3276600"/>
            </a:xfrm>
            <a:prstGeom prst="rect">
              <a:avLst/>
            </a:prstGeom>
            <a:solidFill>
              <a:srgbClr val="00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219" name="Picture 3"/>
            <p:cNvPicPr>
              <a:picLocks noChangeAspect="1" noChangeArrowheads="1"/>
            </p:cNvPicPr>
            <p:nvPr/>
          </p:nvPicPr>
          <p:blipFill>
            <a:blip r:embed="rId5" cstate="print">
              <a:clrChange>
                <a:clrFrom>
                  <a:srgbClr val="C2DCF5"/>
                </a:clrFrom>
                <a:clrTo>
                  <a:srgbClr val="C2DCF5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6000" y="3200400"/>
              <a:ext cx="2844480" cy="32766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8102224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05400" y="152400"/>
            <a:ext cx="3505200" cy="1143000"/>
          </a:xfrm>
        </p:spPr>
        <p:txBody>
          <a:bodyPr/>
          <a:lstStyle/>
          <a:p>
            <a:r>
              <a:rPr lang="en-US" sz="5400" dirty="0"/>
              <a:t>Ramp</a:t>
            </a:r>
          </a:p>
        </p:txBody>
      </p:sp>
      <p:pic>
        <p:nvPicPr>
          <p:cNvPr id="2052" name="Picture 4" descr="https://www.discountramps.com/images/xl/A1A19-Roll-A-Ramp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294" y="152400"/>
            <a:ext cx="4350143" cy="4350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www.discountramps.com/images/xl/A1A19-Roll-A-Ramp__4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1524000"/>
            <a:ext cx="4114800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71559" y="4876800"/>
            <a:ext cx="4038600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Rockwell" pitchFamily="18" charset="0"/>
              </a:rPr>
              <a:t>The ramp is a Roll-A-Ramp from Roll-A-Ramp®. It will be 11ft. long.</a:t>
            </a:r>
          </a:p>
        </p:txBody>
      </p:sp>
    </p:spTree>
    <p:extLst>
      <p:ext uri="{BB962C8B-B14F-4D97-AF65-F5344CB8AC3E}">
        <p14:creationId xmlns:p14="http://schemas.microsoft.com/office/powerpoint/2010/main" val="29131062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1143000"/>
          </a:xfrm>
        </p:spPr>
        <p:txBody>
          <a:bodyPr/>
          <a:lstStyle/>
          <a:p>
            <a:r>
              <a:rPr lang="en-US" sz="7200" dirty="0"/>
              <a:t>Costs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524000"/>
            <a:ext cx="8229600" cy="4525963"/>
          </a:xfrm>
        </p:spPr>
        <p:txBody>
          <a:bodyPr>
            <a:noAutofit/>
          </a:bodyPr>
          <a:lstStyle/>
          <a:p>
            <a:r>
              <a:rPr lang="en-US" sz="4400" dirty="0"/>
              <a:t>The project is expected to cost $2800- $3200</a:t>
            </a:r>
          </a:p>
          <a:p>
            <a:pPr lvl="1"/>
            <a:r>
              <a:rPr lang="en-US" sz="3600" dirty="0"/>
              <a:t>Plywood: $160</a:t>
            </a:r>
          </a:p>
          <a:p>
            <a:pPr lvl="1"/>
            <a:r>
              <a:rPr lang="en-US" sz="3600" dirty="0"/>
              <a:t>PVC: $500</a:t>
            </a:r>
          </a:p>
          <a:p>
            <a:pPr lvl="1"/>
            <a:r>
              <a:rPr lang="en-US" sz="3600" dirty="0"/>
              <a:t>Wheels: $350</a:t>
            </a:r>
          </a:p>
          <a:p>
            <a:pPr lvl="1"/>
            <a:r>
              <a:rPr lang="en-US" sz="3600" dirty="0"/>
              <a:t>Other Hardware / Paint: $300</a:t>
            </a:r>
          </a:p>
          <a:p>
            <a:pPr lvl="1"/>
            <a:r>
              <a:rPr lang="en-US" sz="3600" dirty="0"/>
              <a:t>Ramp: $1400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9760638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52400"/>
            <a:ext cx="8229600" cy="1143000"/>
          </a:xfrm>
        </p:spPr>
        <p:txBody>
          <a:bodyPr/>
          <a:lstStyle/>
          <a:p>
            <a:r>
              <a:rPr lang="en-US" dirty="0"/>
              <a:t>Budget</a:t>
            </a:r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40707862"/>
              </p:ext>
            </p:extLst>
          </p:nvPr>
        </p:nvGraphicFramePr>
        <p:xfrm>
          <a:off x="152400" y="914400"/>
          <a:ext cx="8839199" cy="4219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5" name="Worksheet" r:id="rId3" imgW="12833100" imgH="6051813" progId="Excel.Sheet.12">
                  <p:embed/>
                </p:oleObj>
              </mc:Choice>
              <mc:Fallback>
                <p:oleObj name="Worksheet" r:id="rId3" imgW="12833100" imgH="6051813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2400" y="914400"/>
                        <a:ext cx="8839199" cy="421957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28600" y="5257800"/>
            <a:ext cx="86868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Rockwell" pitchFamily="18" charset="0"/>
              </a:rPr>
              <a:t>There is a difference between the total cost as a sum of the costs/materials and the total cost as a sum of the costs/cart, which amounts to $42.11. This is caused by the costs/material for paint, eyebolt nuts, and wood eyebolts being higher due to A: paint not requiring a full gallon, but a full gallon still needs to be bought, so it is rounded up; B: the additional cost of a pack of 50 screws, not included in the price/item; C: the cost of pack of 50 of the item. These three additional costs are not included in the price/cart, but amount to the $42.11 difference between the two totals.</a:t>
            </a:r>
          </a:p>
        </p:txBody>
      </p:sp>
    </p:spTree>
    <p:extLst>
      <p:ext uri="{BB962C8B-B14F-4D97-AF65-F5344CB8AC3E}">
        <p14:creationId xmlns:p14="http://schemas.microsoft.com/office/powerpoint/2010/main" val="29806223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2EEE903-E6C6-4A55-BD18-613B540C6249}"/>
              </a:ext>
            </a:extLst>
          </p:cNvPr>
          <p:cNvSpPr txBox="1"/>
          <p:nvPr/>
        </p:nvSpPr>
        <p:spPr>
          <a:xfrm>
            <a:off x="4800600" y="514739"/>
            <a:ext cx="3992562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Rockwell" panose="02060603020205020403" pitchFamily="18" charset="0"/>
              </a:rPr>
              <a:t>My name is </a:t>
            </a:r>
            <a:r>
              <a:rPr lang="en-US" sz="2200" dirty="0" err="1">
                <a:latin typeface="Rockwell" panose="02060603020205020403" pitchFamily="18" charset="0"/>
              </a:rPr>
              <a:t>Ilan</a:t>
            </a:r>
            <a:r>
              <a:rPr lang="en-US" sz="2200" dirty="0">
                <a:latin typeface="Rockwell" panose="02060603020205020403" pitchFamily="18" charset="0"/>
              </a:rPr>
              <a:t> Schindler. I have been in the MHS Band Program for all 4 years of high school, including 4 years in Marching Band as well.</a:t>
            </a:r>
          </a:p>
          <a:p>
            <a:endParaRPr lang="en-US" sz="2200" dirty="0">
              <a:latin typeface="Rockwell" panose="02060603020205020403" pitchFamily="18" charset="0"/>
            </a:endParaRPr>
          </a:p>
          <a:p>
            <a:r>
              <a:rPr lang="en-US" sz="2200" dirty="0">
                <a:latin typeface="Rockwell" panose="02060603020205020403" pitchFamily="18" charset="0"/>
              </a:rPr>
              <a:t>Now I’m a senior. For my Engineering Independent Study class, I have been working on a project to benefit the band program, specifically the Marching Band.</a:t>
            </a:r>
          </a:p>
          <a:p>
            <a:endParaRPr lang="en-US" sz="2200" dirty="0">
              <a:latin typeface="Rockwell" panose="02060603020205020403" pitchFamily="18" charset="0"/>
            </a:endParaRPr>
          </a:p>
          <a:p>
            <a:r>
              <a:rPr lang="en-US" sz="2200" dirty="0">
                <a:latin typeface="Rockwell" panose="02060603020205020403" pitchFamily="18" charset="0"/>
              </a:rPr>
              <a:t>Please read on for the details</a:t>
            </a:r>
            <a:r>
              <a:rPr lang="en-US" dirty="0">
                <a:latin typeface="Rockwell" panose="02060603020205020403" pitchFamily="18" charset="0"/>
              </a:rPr>
              <a:t>.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5C855DC-8DB0-4ABD-AFD3-EE7E137016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721" y="533400"/>
            <a:ext cx="3992562" cy="5988844"/>
          </a:xfrm>
        </p:spPr>
      </p:pic>
      <p:sp>
        <p:nvSpPr>
          <p:cNvPr id="2" name="Rectangle 1"/>
          <p:cNvSpPr/>
          <p:nvPr/>
        </p:nvSpPr>
        <p:spPr>
          <a:xfrm>
            <a:off x="914400" y="5486400"/>
            <a:ext cx="3505200" cy="838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Rockwell" pitchFamily="18" charset="0"/>
              </a:rPr>
              <a:t>This is a picture of me (left) and my dad (right) at a Marching Band competition.</a:t>
            </a:r>
          </a:p>
        </p:txBody>
      </p:sp>
    </p:spTree>
    <p:extLst>
      <p:ext uri="{BB962C8B-B14F-4D97-AF65-F5344CB8AC3E}">
        <p14:creationId xmlns:p14="http://schemas.microsoft.com/office/powerpoint/2010/main" val="29797427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Image may contain: 9 people, people smiling, people standing and outdoor">
            <a:extLst>
              <a:ext uri="{FF2B5EF4-FFF2-40B4-BE49-F238E27FC236}">
                <a16:creationId xmlns:a16="http://schemas.microsoft.com/office/drawing/2014/main" id="{01F5AAAE-FE3C-475F-A095-E7811EE99E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2719"/>
            <a:ext cx="9144000" cy="6532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A4E1DD0F-8A6A-480F-864D-55FEB4D9159E}"/>
              </a:ext>
            </a:extLst>
          </p:cNvPr>
          <p:cNvSpPr/>
          <p:nvPr/>
        </p:nvSpPr>
        <p:spPr>
          <a:xfrm rot="621574">
            <a:off x="294085" y="250821"/>
            <a:ext cx="3733800" cy="1066800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latin typeface="Rockwell" panose="02060603020205020403" pitchFamily="18" charset="0"/>
              </a:rPr>
              <a:t>This is “The Pickle”</a:t>
            </a:r>
          </a:p>
        </p:txBody>
      </p:sp>
      <p:sp>
        <p:nvSpPr>
          <p:cNvPr id="6" name="Callout: Up Arrow 5">
            <a:extLst>
              <a:ext uri="{FF2B5EF4-FFF2-40B4-BE49-F238E27FC236}">
                <a16:creationId xmlns:a16="http://schemas.microsoft.com/office/drawing/2014/main" id="{FF6EAC61-BFFF-4663-B8C9-D59FE82EB2D7}"/>
              </a:ext>
            </a:extLst>
          </p:cNvPr>
          <p:cNvSpPr/>
          <p:nvPr/>
        </p:nvSpPr>
        <p:spPr>
          <a:xfrm>
            <a:off x="266700" y="5334000"/>
            <a:ext cx="8801100" cy="1064559"/>
          </a:xfrm>
          <a:prstGeom prst="upArrowCallout">
            <a:avLst>
              <a:gd name="adj1" fmla="val 19118"/>
              <a:gd name="adj2" fmla="val 25000"/>
              <a:gd name="adj3" fmla="val 23824"/>
              <a:gd name="adj4" fmla="val 6833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latin typeface="Rockwell" panose="02060603020205020403" pitchFamily="18" charset="0"/>
              </a:rPr>
              <a:t>These are some of the Band Parents that load Marching Band instruments on to and off of  The Pickle - one by one - every time the Marching Band performs away.</a:t>
            </a:r>
          </a:p>
        </p:txBody>
      </p:sp>
    </p:spTree>
    <p:extLst>
      <p:ext uri="{BB962C8B-B14F-4D97-AF65-F5344CB8AC3E}">
        <p14:creationId xmlns:p14="http://schemas.microsoft.com/office/powerpoint/2010/main" val="27324945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425" y="228600"/>
            <a:ext cx="3679809" cy="1143000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ysClr val="windowText" lastClr="000000"/>
                </a:solidFill>
                <a:latin typeface="Rockwell Extra Bold" pitchFamily="18" charset="0"/>
              </a:rPr>
              <a:t>Why I’m Doing This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460" y="1414386"/>
            <a:ext cx="8229600" cy="50593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ysClr val="windowText" lastClr="000000"/>
                </a:solidFill>
                <a:latin typeface="Rockwell" pitchFamily="18" charset="0"/>
              </a:rPr>
              <a:t>Give back to</a:t>
            </a:r>
          </a:p>
          <a:p>
            <a:pPr lvl="1"/>
            <a:r>
              <a:rPr lang="en-US" dirty="0">
                <a:solidFill>
                  <a:sysClr val="windowText" lastClr="000000"/>
                </a:solidFill>
                <a:latin typeface="Rockwell" pitchFamily="18" charset="0"/>
              </a:rPr>
              <a:t>Montgomery High School</a:t>
            </a:r>
          </a:p>
          <a:p>
            <a:pPr lvl="1"/>
            <a:r>
              <a:rPr lang="en-US" dirty="0">
                <a:solidFill>
                  <a:sysClr val="windowText" lastClr="000000"/>
                </a:solidFill>
                <a:latin typeface="Rockwell" pitchFamily="18" charset="0"/>
              </a:rPr>
              <a:t>MHS Band Program</a:t>
            </a:r>
          </a:p>
          <a:p>
            <a:pPr lvl="1"/>
            <a:r>
              <a:rPr lang="en-US" dirty="0">
                <a:solidFill>
                  <a:sysClr val="windowText" lastClr="000000"/>
                </a:solidFill>
                <a:latin typeface="Rockwell" pitchFamily="18" charset="0"/>
              </a:rPr>
              <a:t>MHS Marching Band Parents</a:t>
            </a:r>
          </a:p>
          <a:p>
            <a:r>
              <a:rPr lang="en-US" dirty="0">
                <a:solidFill>
                  <a:sysClr val="windowText" lastClr="000000"/>
                </a:solidFill>
                <a:latin typeface="Rockwell" pitchFamily="18" charset="0"/>
              </a:rPr>
              <a:t>Teach students to be more responsible</a:t>
            </a:r>
          </a:p>
          <a:p>
            <a:r>
              <a:rPr lang="en-US" dirty="0">
                <a:solidFill>
                  <a:sysClr val="windowText" lastClr="000000"/>
                </a:solidFill>
                <a:latin typeface="Rockwell" pitchFamily="18" charset="0"/>
              </a:rPr>
              <a:t>Visible/tangible example of engineering</a:t>
            </a:r>
          </a:p>
          <a:p>
            <a:pPr lvl="1"/>
            <a:r>
              <a:rPr lang="en-US" dirty="0">
                <a:solidFill>
                  <a:sysClr val="windowText" lastClr="000000"/>
                </a:solidFill>
                <a:latin typeface="Rockwell" pitchFamily="18" charset="0"/>
              </a:rPr>
              <a:t>Raise awareness of MHS engineering</a:t>
            </a:r>
          </a:p>
          <a:p>
            <a:pPr lvl="1"/>
            <a:r>
              <a:rPr lang="en-US" dirty="0">
                <a:solidFill>
                  <a:sysClr val="windowText" lastClr="000000"/>
                </a:solidFill>
                <a:latin typeface="Rockwell" pitchFamily="18" charset="0"/>
              </a:rPr>
              <a:t>Raise enrollment in engineering classes</a:t>
            </a:r>
          </a:p>
          <a:p>
            <a:r>
              <a:rPr lang="en-US" dirty="0">
                <a:solidFill>
                  <a:sysClr val="windowText" lastClr="000000"/>
                </a:solidFill>
              </a:rPr>
              <a:t>To solve problems</a:t>
            </a:r>
          </a:p>
        </p:txBody>
      </p:sp>
      <p:pic>
        <p:nvPicPr>
          <p:cNvPr id="1026" name="Picture 2" descr="Image result for autodesk logo transparen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5855005"/>
            <a:ext cx="3703204" cy="618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2DE68F0-7E33-4C9A-90DA-D6085CCFA9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1800" y="1414386"/>
            <a:ext cx="2071259" cy="2068512"/>
          </a:xfrm>
          <a:prstGeom prst="rect">
            <a:avLst/>
          </a:prstGeom>
        </p:spPr>
      </p:pic>
      <p:pic>
        <p:nvPicPr>
          <p:cNvPr id="2060" name="Picture 12" descr="Image may contain: 7 people, people smiling, people standing and outdoor">
            <a:extLst>
              <a:ext uri="{FF2B5EF4-FFF2-40B4-BE49-F238E27FC236}">
                <a16:creationId xmlns:a16="http://schemas.microsoft.com/office/drawing/2014/main" id="{0D54EE62-ACBF-4C61-A972-0707762974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1234" y="228600"/>
            <a:ext cx="2743200" cy="1828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15374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35" y="31019"/>
            <a:ext cx="9144000" cy="1143000"/>
          </a:xfrm>
        </p:spPr>
        <p:txBody>
          <a:bodyPr/>
          <a:lstStyle/>
          <a:p>
            <a:r>
              <a:rPr lang="en-US" sz="5400" dirty="0"/>
              <a:t>Solving the Problems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4835" y="1143000"/>
            <a:ext cx="9144000" cy="4602163"/>
          </a:xfrm>
        </p:spPr>
        <p:txBody>
          <a:bodyPr>
            <a:noAutofit/>
          </a:bodyPr>
          <a:lstStyle/>
          <a:p>
            <a:r>
              <a:rPr lang="en-US" sz="2600" dirty="0">
                <a:ln w="6350">
                  <a:noFill/>
                </a:ln>
                <a:effectLst/>
                <a:latin typeface="Rockwell Extra Bold" pitchFamily="18" charset="0"/>
              </a:rPr>
              <a:t>Time: </a:t>
            </a:r>
            <a:r>
              <a:rPr lang="en-US" sz="2400" dirty="0"/>
              <a:t>Current system takes a long time</a:t>
            </a:r>
          </a:p>
          <a:p>
            <a:r>
              <a:rPr lang="en-US" sz="2600" dirty="0">
                <a:ln w="6350">
                  <a:noFill/>
                </a:ln>
                <a:effectLst/>
                <a:latin typeface="Rockwell Extra Bold" pitchFamily="18" charset="0"/>
              </a:rPr>
              <a:t>Strain: </a:t>
            </a:r>
            <a:r>
              <a:rPr lang="en-US" sz="2400" dirty="0"/>
              <a:t>Lifting the instruments is very physically taxing on parent’s legs and backs</a:t>
            </a:r>
          </a:p>
          <a:p>
            <a:r>
              <a:rPr lang="en-US" sz="2600" dirty="0">
                <a:ln w="6350">
                  <a:noFill/>
                </a:ln>
                <a:effectLst/>
                <a:latin typeface="Rockwell Extra Bold" pitchFamily="18" charset="0"/>
              </a:rPr>
              <a:t>People Power: </a:t>
            </a:r>
            <a:r>
              <a:rPr lang="en-US" sz="2400" dirty="0"/>
              <a:t>It takes at least 2 parents in the bus and 2 parents on the ground to load the bus, and this is never enough</a:t>
            </a:r>
          </a:p>
          <a:p>
            <a:r>
              <a:rPr lang="en-US" sz="2600" dirty="0">
                <a:ln w="6350">
                  <a:noFill/>
                </a:ln>
                <a:effectLst/>
                <a:latin typeface="Rockwell Extra Bold" pitchFamily="18" charset="0"/>
              </a:rPr>
              <a:t>Consistency: </a:t>
            </a:r>
            <a:r>
              <a:rPr lang="en-US" sz="2400" dirty="0"/>
              <a:t>Without organization, there is a general idea of how the bus gets packed from week to week, but in practice, it changes every time based on the order that instruments come into the bus</a:t>
            </a:r>
          </a:p>
          <a:p>
            <a:r>
              <a:rPr lang="en-US" sz="2600" dirty="0">
                <a:ln w="6350">
                  <a:noFill/>
                </a:ln>
                <a:effectLst/>
                <a:latin typeface="Rockwell Extra Bold" pitchFamily="18" charset="0"/>
              </a:rPr>
              <a:t>Hazardous: </a:t>
            </a:r>
            <a:r>
              <a:rPr lang="en-US" sz="2400" dirty="0"/>
              <a:t>Many times, instruments fall out of their constraints </a:t>
            </a:r>
            <a:r>
              <a:rPr lang="en-US" sz="2400"/>
              <a:t>and block </a:t>
            </a:r>
            <a:r>
              <a:rPr lang="en-US" sz="2400" dirty="0"/>
              <a:t>the aisle, blocking the emergency exit at the back of the bus</a:t>
            </a:r>
          </a:p>
        </p:txBody>
      </p:sp>
    </p:spTree>
    <p:extLst>
      <p:ext uri="{BB962C8B-B14F-4D97-AF65-F5344CB8AC3E}">
        <p14:creationId xmlns:p14="http://schemas.microsoft.com/office/powerpoint/2010/main" val="329607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EF135-6117-45B7-BB86-2C2ADB3E0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7200" dirty="0"/>
              <a:t>The 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990D20-5D3A-4923-885B-E6B784709D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676400"/>
            <a:ext cx="9144000" cy="4525963"/>
          </a:xfrm>
        </p:spPr>
        <p:txBody>
          <a:bodyPr>
            <a:noAutofit/>
          </a:bodyPr>
          <a:lstStyle/>
          <a:p>
            <a:r>
              <a:rPr lang="en-US" sz="3300" dirty="0"/>
              <a:t>Build carts out of PVC and plywood </a:t>
            </a:r>
          </a:p>
          <a:p>
            <a:r>
              <a:rPr lang="en-US" sz="3300" dirty="0"/>
              <a:t>Carts will hold 4-8 instruments at a time and can be rolled up a ramp by the parents and secured in the Pickle</a:t>
            </a:r>
          </a:p>
          <a:p>
            <a:r>
              <a:rPr lang="en-US" sz="3300" dirty="0"/>
              <a:t>Makes students responsible for putting instruments onto the carts</a:t>
            </a:r>
          </a:p>
          <a:p>
            <a:r>
              <a:rPr lang="en-US" sz="3300" dirty="0"/>
              <a:t>Will make loading instruments faster and easier for the parents</a:t>
            </a:r>
          </a:p>
        </p:txBody>
      </p:sp>
    </p:spTree>
    <p:extLst>
      <p:ext uri="{BB962C8B-B14F-4D97-AF65-F5344CB8AC3E}">
        <p14:creationId xmlns:p14="http://schemas.microsoft.com/office/powerpoint/2010/main" val="37423847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How This Will Solve the Problems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600200"/>
            <a:ext cx="9144000" cy="4876800"/>
          </a:xfrm>
        </p:spPr>
        <p:txBody>
          <a:bodyPr anchor="t">
            <a:noAutofit/>
          </a:bodyPr>
          <a:lstStyle/>
          <a:p>
            <a:r>
              <a:rPr lang="en-US" sz="2800" dirty="0">
                <a:latin typeface="Rockwell Extra Bold" pitchFamily="18" charset="0"/>
              </a:rPr>
              <a:t>Time: </a:t>
            </a:r>
            <a:r>
              <a:rPr lang="en-US" sz="2200" dirty="0"/>
              <a:t>rolling multiple instruments on at once and quickly locking them in will be much faster than the current system</a:t>
            </a:r>
          </a:p>
          <a:p>
            <a:r>
              <a:rPr lang="en-US" sz="2800" dirty="0">
                <a:latin typeface="Rockwell Extra Bold" pitchFamily="18" charset="0"/>
              </a:rPr>
              <a:t>Strain: </a:t>
            </a:r>
            <a:r>
              <a:rPr lang="en-US" sz="2200" dirty="0"/>
              <a:t>instruments will be rolled up a ramp, instead of lifted one-by-one onto the bus</a:t>
            </a:r>
          </a:p>
          <a:p>
            <a:r>
              <a:rPr lang="en-US" sz="2800" dirty="0">
                <a:latin typeface="Rockwell Extra Bold" pitchFamily="18" charset="0"/>
              </a:rPr>
              <a:t>People Power: </a:t>
            </a:r>
            <a:r>
              <a:rPr lang="en-US" sz="2200" dirty="0"/>
              <a:t>fewer people will be needed to push carts up a ramp and put them into place</a:t>
            </a:r>
          </a:p>
          <a:p>
            <a:r>
              <a:rPr lang="en-US" sz="2800" dirty="0">
                <a:latin typeface="Rockwell Extra Bold" pitchFamily="18" charset="0"/>
              </a:rPr>
              <a:t>Consistency: </a:t>
            </a:r>
            <a:r>
              <a:rPr lang="en-US" sz="2200" dirty="0"/>
              <a:t>each cart has a specific place where it locks in. Everything will come into the bus in the same order every time and will be put away in the same place every time.</a:t>
            </a:r>
          </a:p>
          <a:p>
            <a:r>
              <a:rPr lang="en-US" sz="2800" dirty="0">
                <a:latin typeface="Rockwell Extra Bold" pitchFamily="18" charset="0"/>
              </a:rPr>
              <a:t>Hazardous: </a:t>
            </a:r>
            <a:r>
              <a:rPr lang="en-US" sz="2200" dirty="0"/>
              <a:t>the locking mechanism is more secure and instruments won’t easily fly into the middle walkway, keeping the fire escape easily accessible</a:t>
            </a:r>
          </a:p>
        </p:txBody>
      </p:sp>
    </p:spTree>
    <p:extLst>
      <p:ext uri="{BB962C8B-B14F-4D97-AF65-F5344CB8AC3E}">
        <p14:creationId xmlns:p14="http://schemas.microsoft.com/office/powerpoint/2010/main" val="25994808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C2DCF5"/>
              </a:clrFrom>
              <a:clrTo>
                <a:srgbClr val="C2DCF5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021" y="959025"/>
            <a:ext cx="7518765" cy="555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82103"/>
            <a:ext cx="7467600" cy="792162"/>
          </a:xfrm>
        </p:spPr>
        <p:txBody>
          <a:bodyPr/>
          <a:lstStyle/>
          <a:p>
            <a:r>
              <a:rPr lang="en-US" sz="4000" dirty="0">
                <a:solidFill>
                  <a:sysClr val="windowText" lastClr="000000"/>
                </a:solidFill>
              </a:rPr>
              <a:t>Proposal – Final Result</a:t>
            </a:r>
          </a:p>
        </p:txBody>
      </p:sp>
    </p:spTree>
    <p:extLst>
      <p:ext uri="{BB962C8B-B14F-4D97-AF65-F5344CB8AC3E}">
        <p14:creationId xmlns:p14="http://schemas.microsoft.com/office/powerpoint/2010/main" val="22581306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C2DCF5"/>
              </a:clrFrom>
              <a:clrTo>
                <a:srgbClr val="C2DCF5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6110" y="1355100"/>
            <a:ext cx="1676400" cy="477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C2DCF5"/>
              </a:clrFrom>
              <a:clrTo>
                <a:srgbClr val="C2DCF5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034" y="3391581"/>
            <a:ext cx="4392642" cy="3366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C2DCF5"/>
              </a:clrFrom>
              <a:clrTo>
                <a:srgbClr val="C2DCF5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4827" y="163247"/>
            <a:ext cx="4675076" cy="358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Pickle Interior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263552C-FD54-4470-A151-6487AF82545D}"/>
              </a:ext>
            </a:extLst>
          </p:cNvPr>
          <p:cNvSpPr txBox="1"/>
          <p:nvPr/>
        </p:nvSpPr>
        <p:spPr>
          <a:xfrm>
            <a:off x="5294376" y="4023360"/>
            <a:ext cx="461665" cy="199632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vert="vert270" wrap="square" lIns="0" tIns="0" rIns="91440" bIns="0" rtlCol="0" anchor="ctr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Rockwell" panose="02060603020205020403" pitchFamily="18" charset="0"/>
              </a:rPr>
              <a:t>Sousaphones</a:t>
            </a:r>
            <a:endParaRPr lang="en-US" sz="1400" dirty="0">
              <a:solidFill>
                <a:schemeClr val="bg1"/>
              </a:solidFill>
              <a:latin typeface="Rockwell" panose="02060603020205020403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D93E1F-94A8-4340-BD00-8AA9F75FF7FD}"/>
              </a:ext>
            </a:extLst>
          </p:cNvPr>
          <p:cNvSpPr txBox="1"/>
          <p:nvPr/>
        </p:nvSpPr>
        <p:spPr>
          <a:xfrm>
            <a:off x="5296849" y="1600200"/>
            <a:ext cx="461665" cy="237444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vert="vert270" wrap="square" lIns="0" tIns="0" rIns="91440" bIns="0" rtlCol="0" anchor="ctr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Rockwell" panose="02060603020205020403" pitchFamily="18" charset="0"/>
              </a:rPr>
              <a:t>Percussion</a:t>
            </a:r>
            <a:endParaRPr lang="en-US" sz="1400" dirty="0">
              <a:solidFill>
                <a:schemeClr val="bg1"/>
              </a:solidFill>
              <a:latin typeface="Rockwell" panose="02060603020205020403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B6DD21-C79B-4BD0-ABC3-7FAE9D3B1C96}"/>
              </a:ext>
            </a:extLst>
          </p:cNvPr>
          <p:cNvSpPr txBox="1"/>
          <p:nvPr/>
        </p:nvSpPr>
        <p:spPr>
          <a:xfrm>
            <a:off x="228600" y="3001962"/>
            <a:ext cx="2362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ysClr val="windowText" lastClr="000000"/>
                </a:solidFill>
                <a:latin typeface="Rockwell" panose="02060603020205020403" pitchFamily="18" charset="0"/>
              </a:rPr>
              <a:t>The plywood panels here are changes that need to be made to the Pickle.</a:t>
            </a:r>
          </a:p>
        </p:txBody>
      </p: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C2DCF5"/>
              </a:clrFrom>
              <a:clrTo>
                <a:srgbClr val="C2DCF5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9400" y="1340032"/>
            <a:ext cx="2079929" cy="48696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009407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2220</TotalTime>
  <Words>711</Words>
  <Application>Microsoft Office PowerPoint</Application>
  <PresentationFormat>On-screen Show (4:3)</PresentationFormat>
  <Paragraphs>77</Paragraphs>
  <Slides>18</Slides>
  <Notes>17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Calibri</vt:lpstr>
      <vt:lpstr>Rockwell</vt:lpstr>
      <vt:lpstr>Rockwell Extra Bold</vt:lpstr>
      <vt:lpstr>Office Theme</vt:lpstr>
      <vt:lpstr>Microsoft Excel Worksheet</vt:lpstr>
      <vt:lpstr>PowerPoint Presentation</vt:lpstr>
      <vt:lpstr>PowerPoint Presentation</vt:lpstr>
      <vt:lpstr>PowerPoint Presentation</vt:lpstr>
      <vt:lpstr>Why I’m Doing This</vt:lpstr>
      <vt:lpstr>Solving the Problems</vt:lpstr>
      <vt:lpstr>The Plan</vt:lpstr>
      <vt:lpstr>How This Will Solve the Problems</vt:lpstr>
      <vt:lpstr>Proposal – Final Result</vt:lpstr>
      <vt:lpstr>Pickle Interior</vt:lpstr>
      <vt:lpstr>Trombone Cart</vt:lpstr>
      <vt:lpstr>Mellophone Cart</vt:lpstr>
      <vt:lpstr>Mellophone Side Cart</vt:lpstr>
      <vt:lpstr>Euphonium Cart</vt:lpstr>
      <vt:lpstr>Tenor Saxophone Cart</vt:lpstr>
      <vt:lpstr>Baritone Saxophone Cart</vt:lpstr>
      <vt:lpstr>Ramp</vt:lpstr>
      <vt:lpstr>Costs</vt:lpstr>
      <vt:lpstr>Budget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mtsdadmin</dc:creator>
  <cp:lastModifiedBy>Ilan Schindler</cp:lastModifiedBy>
  <cp:revision>78</cp:revision>
  <cp:lastPrinted>2018-05-21T21:09:32Z</cp:lastPrinted>
  <dcterms:created xsi:type="dcterms:W3CDTF">2018-04-16T12:29:21Z</dcterms:created>
  <dcterms:modified xsi:type="dcterms:W3CDTF">2018-05-21T21:20:45Z</dcterms:modified>
</cp:coreProperties>
</file>